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828" r:id="rId2"/>
  </p:sldMasterIdLst>
  <p:notesMasterIdLst>
    <p:notesMasterId r:id="rId12"/>
  </p:notesMasterIdLst>
  <p:sldIdLst>
    <p:sldId id="256" r:id="rId3"/>
    <p:sldId id="295" r:id="rId4"/>
    <p:sldId id="258" r:id="rId5"/>
    <p:sldId id="292" r:id="rId6"/>
    <p:sldId id="294" r:id="rId7"/>
    <p:sldId id="293" r:id="rId8"/>
    <p:sldId id="296" r:id="rId9"/>
    <p:sldId id="297" r:id="rId10"/>
    <p:sldId id="298" r:id="rId11"/>
  </p:sldIdLst>
  <p:sldSz cx="9144000" cy="6858000" type="screen4x3"/>
  <p:notesSz cx="7099300" cy="10234613"/>
  <p:defaultTextStyle>
    <a:defPPr>
      <a:defRPr lang="en-US"/>
    </a:defPPr>
    <a:lvl1pPr algn="just" rtl="0" fontAlgn="base">
      <a:spcBef>
        <a:spcPct val="0"/>
      </a:spcBef>
      <a:spcAft>
        <a:spcPct val="0"/>
      </a:spcAft>
      <a:buFont typeface="Arial" charset="0"/>
      <a:defRPr sz="2800" kern="1200">
        <a:solidFill>
          <a:schemeClr val="bg1"/>
        </a:solidFill>
        <a:latin typeface="宋体" pitchFamily="2" charset="-122"/>
        <a:ea typeface="宋体" pitchFamily="2" charset="-122"/>
        <a:cs typeface="+mn-cs"/>
      </a:defRPr>
    </a:lvl1pPr>
    <a:lvl2pPr marL="457200" algn="just" rtl="0" fontAlgn="base">
      <a:spcBef>
        <a:spcPct val="0"/>
      </a:spcBef>
      <a:spcAft>
        <a:spcPct val="0"/>
      </a:spcAft>
      <a:buFont typeface="Arial" charset="0"/>
      <a:defRPr sz="2800" kern="1200">
        <a:solidFill>
          <a:schemeClr val="bg1"/>
        </a:solidFill>
        <a:latin typeface="宋体" pitchFamily="2" charset="-122"/>
        <a:ea typeface="宋体" pitchFamily="2" charset="-122"/>
        <a:cs typeface="+mn-cs"/>
      </a:defRPr>
    </a:lvl2pPr>
    <a:lvl3pPr marL="914400" algn="just" rtl="0" fontAlgn="base">
      <a:spcBef>
        <a:spcPct val="0"/>
      </a:spcBef>
      <a:spcAft>
        <a:spcPct val="0"/>
      </a:spcAft>
      <a:buFont typeface="Arial" charset="0"/>
      <a:defRPr sz="2800" kern="1200">
        <a:solidFill>
          <a:schemeClr val="bg1"/>
        </a:solidFill>
        <a:latin typeface="宋体" pitchFamily="2" charset="-122"/>
        <a:ea typeface="宋体" pitchFamily="2" charset="-122"/>
        <a:cs typeface="+mn-cs"/>
      </a:defRPr>
    </a:lvl3pPr>
    <a:lvl4pPr marL="1371600" algn="just" rtl="0" fontAlgn="base">
      <a:spcBef>
        <a:spcPct val="0"/>
      </a:spcBef>
      <a:spcAft>
        <a:spcPct val="0"/>
      </a:spcAft>
      <a:buFont typeface="Arial" charset="0"/>
      <a:defRPr sz="2800" kern="1200">
        <a:solidFill>
          <a:schemeClr val="bg1"/>
        </a:solidFill>
        <a:latin typeface="宋体" pitchFamily="2" charset="-122"/>
        <a:ea typeface="宋体" pitchFamily="2" charset="-122"/>
        <a:cs typeface="+mn-cs"/>
      </a:defRPr>
    </a:lvl4pPr>
    <a:lvl5pPr marL="1828800" algn="just" rtl="0" fontAlgn="base">
      <a:spcBef>
        <a:spcPct val="0"/>
      </a:spcBef>
      <a:spcAft>
        <a:spcPct val="0"/>
      </a:spcAft>
      <a:buFont typeface="Arial" charset="0"/>
      <a:defRPr sz="2800" kern="1200">
        <a:solidFill>
          <a:schemeClr val="bg1"/>
        </a:solidFill>
        <a:latin typeface="宋体" pitchFamily="2" charset="-122"/>
        <a:ea typeface="宋体" pitchFamily="2" charset="-122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latin typeface="宋体" pitchFamily="2" charset="-122"/>
        <a:ea typeface="宋体" pitchFamily="2" charset="-122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latin typeface="宋体" pitchFamily="2" charset="-122"/>
        <a:ea typeface="宋体" pitchFamily="2" charset="-122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latin typeface="宋体" pitchFamily="2" charset="-122"/>
        <a:ea typeface="宋体" pitchFamily="2" charset="-122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latin typeface="宋体" pitchFamily="2" charset="-122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CC"/>
    <a:srgbClr val="FF00FF"/>
    <a:srgbClr val="0066CC"/>
    <a:srgbClr val="0099CC"/>
    <a:srgbClr val="0099FF"/>
    <a:srgbClr val="965A1E"/>
    <a:srgbClr val="6666F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buFont typeface="Arial" pitchFamily="34" charset="0"/>
              <a:buNone/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hu-HU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buFont typeface="Arial" pitchFamily="34" charset="0"/>
              <a:buNone/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hu-HU" altLang="en-US"/>
          </a:p>
        </p:txBody>
      </p:sp>
      <p:sp>
        <p:nvSpPr>
          <p:cNvPr id="2662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en-US" noProof="0" smtClean="0"/>
              <a:t>Click to edit Master text styles</a:t>
            </a:r>
          </a:p>
          <a:p>
            <a:pPr lvl="1"/>
            <a:r>
              <a:rPr lang="hu-HU" altLang="en-US" noProof="0" smtClean="0"/>
              <a:t>Second level</a:t>
            </a:r>
          </a:p>
          <a:p>
            <a:pPr lvl="2"/>
            <a:r>
              <a:rPr lang="hu-HU" altLang="en-US" noProof="0" smtClean="0"/>
              <a:t>Third level</a:t>
            </a:r>
          </a:p>
          <a:p>
            <a:pPr lvl="3"/>
            <a:r>
              <a:rPr lang="hu-HU" altLang="en-US" noProof="0" smtClean="0"/>
              <a:t>Fourth level</a:t>
            </a:r>
          </a:p>
          <a:p>
            <a:pPr lvl="4"/>
            <a:r>
              <a:rPr lang="hu-HU" alt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buFont typeface="Arial" pitchFamily="34" charset="0"/>
              <a:buNone/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hu-HU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buFont typeface="Arial" pitchFamily="34" charset="0"/>
              <a:buNone/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6C95E968-B1A5-4630-8354-F139E817D707}" type="slidenum">
              <a:rPr lang="hu-HU" altLang="en-US"/>
              <a:pPr>
                <a:defRPr/>
              </a:pPr>
              <a:t>‹#›</a:t>
            </a:fld>
            <a:endParaRPr lang="hu-HU" altLang="en-US"/>
          </a:p>
        </p:txBody>
      </p:sp>
    </p:spTree>
    <p:extLst>
      <p:ext uri="{BB962C8B-B14F-4D97-AF65-F5344CB8AC3E}">
        <p14:creationId xmlns:p14="http://schemas.microsoft.com/office/powerpoint/2010/main" val="35685757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15EC71-7DBE-4777-AE51-C57D941FF6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155006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C167C-B39F-426E-9449-368EB9BF08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161133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2775" y="76200"/>
            <a:ext cx="1963738" cy="601980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76200"/>
            <a:ext cx="5743575" cy="60198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AACDAA-378D-4756-9EDC-EA14DA44AA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095525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E5E6BD-4DFD-47CC-9297-A48E15276B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333556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CCE10-F926-43F1-B3E3-20FA9B2464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564813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90D09-E477-4444-9A78-AD056BA047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509725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A35F1-6824-4E29-A53A-EEBA9A9DF8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772626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66DF1-E352-4211-9552-1D09418E0A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325809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7A4857-1358-4A93-AC7C-4DD1937BCA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347452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3209D-508A-43EA-8267-0805774083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549003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ABD4B-EE92-4FC4-8299-6D3BAC309E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799807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9D5485-2AC8-422F-BEF0-8F5847E37F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259534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535E5-9EE4-442A-A97E-F68A9B931E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242498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1B3182-661F-4CEA-B9E2-751F31CA07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801946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2775" y="76200"/>
            <a:ext cx="1963738" cy="601980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76200"/>
            <a:ext cx="5743575" cy="60198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965F13-9FB1-4394-9D83-E6007F4DA9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28047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1D556-DAFA-4FD5-A46D-5A2825229C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49941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28612-9796-4A15-AC88-9DBC373364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13184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D5B53-1CE6-4BBE-8F7E-80422B2B56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017987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A7EC3-0D47-4875-9E50-2696361604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314997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25C0B8-DC33-4274-87A8-3074C405ED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463048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9BA0B2-FEBC-4B6A-8C47-C87744421B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447637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65705F-C1E4-4AAF-B160-6F4734E97A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052237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/>
          <p:cNvSpPr>
            <a:spLocks noChangeArrowheads="1"/>
          </p:cNvSpPr>
          <p:nvPr/>
        </p:nvSpPr>
        <p:spPr bwMode="auto">
          <a:xfrm>
            <a:off x="0" y="0"/>
            <a:ext cx="1219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>
              <a:buFont typeface="Arial" pitchFamily="34" charset="0"/>
              <a:buNone/>
              <a:defRPr/>
            </a:pPr>
            <a:endParaRPr lang="zh-CN" altLang="en-US" sz="2400" u="sng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027" name="Rectangle 904"/>
          <p:cNvSpPr>
            <a:spLocks noChangeArrowheads="1"/>
          </p:cNvSpPr>
          <p:nvPr/>
        </p:nvSpPr>
        <p:spPr bwMode="auto">
          <a:xfrm>
            <a:off x="258763" y="0"/>
            <a:ext cx="1112837" cy="68580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>
              <a:buFont typeface="Arial" pitchFamily="34" charset="0"/>
              <a:buNone/>
              <a:defRPr/>
            </a:pPr>
            <a:endParaRPr lang="zh-CN" altLang="en-US" sz="2400" u="sng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028" name="Rectangle 905"/>
          <p:cNvSpPr>
            <a:spLocks noGrp="1" noChangeArrowheads="1"/>
          </p:cNvSpPr>
          <p:nvPr>
            <p:ph type="title"/>
          </p:nvPr>
        </p:nvSpPr>
        <p:spPr bwMode="auto">
          <a:xfrm>
            <a:off x="1154113" y="762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9" name="Rectangle 90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295400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30" name="Rectangle 90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 typeface="Arial" pitchFamily="34" charset="0"/>
              <a:buNone/>
              <a:defRPr sz="140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1" name="Rectangle 90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40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2" name="Rectangle 90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40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33C79A92-D0AF-40CA-B23A-F213A81064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3" name="Rectangle 2"/>
          <p:cNvSpPr>
            <a:spLocks noChangeArrowheads="1"/>
          </p:cNvSpPr>
          <p:nvPr/>
        </p:nvSpPr>
        <p:spPr bwMode="auto">
          <a:xfrm>
            <a:off x="838200" y="736600"/>
            <a:ext cx="8305800" cy="39688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4ECB2"/>
              </a:gs>
            </a:gsLst>
            <a:lin ang="0" scaled="1"/>
          </a:gradFill>
          <a:ln w="3175" cmpd="sng">
            <a:solidFill>
              <a:srgbClr val="FFCC99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>
              <a:buFont typeface="Arial" pitchFamily="34" charset="0"/>
              <a:buNone/>
              <a:defRPr/>
            </a:pPr>
            <a:endParaRPr lang="zh-CN" altLang="en-US" sz="2400" u="sng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034" name="Line 1021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9525">
            <a:solidFill>
              <a:srgbClr val="F0E1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35" name="Line 1022"/>
          <p:cNvSpPr>
            <a:spLocks noChangeShapeType="1"/>
          </p:cNvSpPr>
          <p:nvPr/>
        </p:nvSpPr>
        <p:spPr bwMode="auto">
          <a:xfrm>
            <a:off x="152400" y="0"/>
            <a:ext cx="0" cy="6858000"/>
          </a:xfrm>
          <a:prstGeom prst="line">
            <a:avLst/>
          </a:prstGeom>
          <a:noFill/>
          <a:ln w="9525">
            <a:solidFill>
              <a:srgbClr val="F0E1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1036" name="Picture 14" descr="C:\Documents and Settings\Administrator\桌面\111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33475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4" descr="E:\vilablogo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357188"/>
            <a:ext cx="17399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5000"/>
        <a:buBlip>
          <a:blip r:embed="rId15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ChangeArrowheads="1"/>
          </p:cNvSpPr>
          <p:nvPr/>
        </p:nvSpPr>
        <p:spPr bwMode="auto">
          <a:xfrm>
            <a:off x="0" y="0"/>
            <a:ext cx="177641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>
              <a:buFont typeface="Arial" pitchFamily="34" charset="0"/>
              <a:buNone/>
              <a:defRPr/>
            </a:pPr>
            <a:endParaRPr lang="zh-CN" altLang="en-US" sz="2400" u="sng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2051" name="Rectangle 904"/>
          <p:cNvSpPr>
            <a:spLocks noChangeArrowheads="1"/>
          </p:cNvSpPr>
          <p:nvPr/>
        </p:nvSpPr>
        <p:spPr bwMode="auto">
          <a:xfrm>
            <a:off x="0" y="4826000"/>
            <a:ext cx="2895600" cy="990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>
              <a:buFont typeface="Arial" pitchFamily="34" charset="0"/>
              <a:buNone/>
              <a:defRPr/>
            </a:pPr>
            <a:endParaRPr lang="zh-CN" altLang="en-US" sz="2400" u="sng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2052" name="Picture 948" descr="upc-trans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73"/>
          <a:stretch>
            <a:fillRect/>
          </a:stretch>
        </p:blipFill>
        <p:spPr bwMode="auto">
          <a:xfrm>
            <a:off x="228600" y="1893888"/>
            <a:ext cx="1066800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3" name="Group 5"/>
          <p:cNvGrpSpPr>
            <a:grpSpLocks/>
          </p:cNvGrpSpPr>
          <p:nvPr/>
        </p:nvGrpSpPr>
        <p:grpSpPr bwMode="auto">
          <a:xfrm>
            <a:off x="381000" y="441325"/>
            <a:ext cx="812800" cy="1387475"/>
            <a:chOff x="0" y="0"/>
            <a:chExt cx="512" cy="874"/>
          </a:xfrm>
        </p:grpSpPr>
        <p:grpSp>
          <p:nvGrpSpPr>
            <p:cNvPr id="2063" name="Group 6"/>
            <p:cNvGrpSpPr>
              <a:grpSpLocks/>
            </p:cNvGrpSpPr>
            <p:nvPr userDrawn="1"/>
          </p:nvGrpSpPr>
          <p:grpSpPr bwMode="auto">
            <a:xfrm>
              <a:off x="-11" y="0"/>
              <a:ext cx="437" cy="715"/>
              <a:chOff x="0" y="0"/>
              <a:chExt cx="498" cy="815"/>
            </a:xfrm>
          </p:grpSpPr>
          <p:sp>
            <p:nvSpPr>
              <p:cNvPr id="2" name="Oval 91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76" cy="76"/>
              </a:xfrm>
              <a:prstGeom prst="ellipse">
                <a:avLst/>
              </a:prstGeom>
              <a:solidFill>
                <a:srgbClr val="33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" name="Oval 918"/>
              <p:cNvSpPr>
                <a:spLocks noChangeArrowheads="1"/>
              </p:cNvSpPr>
              <p:nvPr/>
            </p:nvSpPr>
            <p:spPr bwMode="auto">
              <a:xfrm>
                <a:off x="106" y="0"/>
                <a:ext cx="76" cy="76"/>
              </a:xfrm>
              <a:prstGeom prst="ellipse">
                <a:avLst/>
              </a:prstGeom>
              <a:solidFill>
                <a:srgbClr val="33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4" name="Oval 919"/>
              <p:cNvSpPr>
                <a:spLocks noChangeArrowheads="1"/>
              </p:cNvSpPr>
              <p:nvPr/>
            </p:nvSpPr>
            <p:spPr bwMode="auto">
              <a:xfrm>
                <a:off x="211" y="0"/>
                <a:ext cx="76" cy="76"/>
              </a:xfrm>
              <a:prstGeom prst="ellipse">
                <a:avLst/>
              </a:prstGeom>
              <a:solidFill>
                <a:srgbClr val="33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5" name="Oval 920"/>
              <p:cNvSpPr>
                <a:spLocks noChangeArrowheads="1"/>
              </p:cNvSpPr>
              <p:nvPr/>
            </p:nvSpPr>
            <p:spPr bwMode="auto">
              <a:xfrm>
                <a:off x="0" y="106"/>
                <a:ext cx="76" cy="76"/>
              </a:xfrm>
              <a:prstGeom prst="ellipse">
                <a:avLst/>
              </a:prstGeom>
              <a:solidFill>
                <a:srgbClr val="33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6" name="Oval 921"/>
              <p:cNvSpPr>
                <a:spLocks noChangeArrowheads="1"/>
              </p:cNvSpPr>
              <p:nvPr/>
            </p:nvSpPr>
            <p:spPr bwMode="auto">
              <a:xfrm>
                <a:off x="106" y="106"/>
                <a:ext cx="76" cy="76"/>
              </a:xfrm>
              <a:prstGeom prst="ellipse">
                <a:avLst/>
              </a:prstGeom>
              <a:solidFill>
                <a:srgbClr val="33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60" name="Oval 922"/>
              <p:cNvSpPr>
                <a:spLocks noChangeArrowheads="1"/>
              </p:cNvSpPr>
              <p:nvPr/>
            </p:nvSpPr>
            <p:spPr bwMode="auto">
              <a:xfrm>
                <a:off x="211" y="106"/>
                <a:ext cx="76" cy="76"/>
              </a:xfrm>
              <a:prstGeom prst="ellipse">
                <a:avLst/>
              </a:prstGeom>
              <a:solidFill>
                <a:srgbClr val="33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61" name="Oval 923"/>
              <p:cNvSpPr>
                <a:spLocks noChangeArrowheads="1"/>
              </p:cNvSpPr>
              <p:nvPr/>
            </p:nvSpPr>
            <p:spPr bwMode="auto">
              <a:xfrm>
                <a:off x="316" y="106"/>
                <a:ext cx="76" cy="76"/>
              </a:xfrm>
              <a:prstGeom prst="ellipse">
                <a:avLst/>
              </a:prstGeom>
              <a:solidFill>
                <a:srgbClr val="66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62" name="Oval 924"/>
              <p:cNvSpPr>
                <a:spLocks noChangeArrowheads="1"/>
              </p:cNvSpPr>
              <p:nvPr/>
            </p:nvSpPr>
            <p:spPr bwMode="auto">
              <a:xfrm>
                <a:off x="0" y="211"/>
                <a:ext cx="76" cy="76"/>
              </a:xfrm>
              <a:prstGeom prst="ellipse">
                <a:avLst/>
              </a:prstGeom>
              <a:solidFill>
                <a:srgbClr val="33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7" name="Oval 925"/>
              <p:cNvSpPr>
                <a:spLocks noChangeArrowheads="1"/>
              </p:cNvSpPr>
              <p:nvPr/>
            </p:nvSpPr>
            <p:spPr bwMode="auto">
              <a:xfrm>
                <a:off x="106" y="211"/>
                <a:ext cx="76" cy="76"/>
              </a:xfrm>
              <a:prstGeom prst="ellipse">
                <a:avLst/>
              </a:prstGeom>
              <a:solidFill>
                <a:srgbClr val="33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64" name="Oval 926"/>
              <p:cNvSpPr>
                <a:spLocks noChangeArrowheads="1"/>
              </p:cNvSpPr>
              <p:nvPr/>
            </p:nvSpPr>
            <p:spPr bwMode="auto">
              <a:xfrm>
                <a:off x="211" y="211"/>
                <a:ext cx="76" cy="76"/>
              </a:xfrm>
              <a:prstGeom prst="ellipse">
                <a:avLst/>
              </a:prstGeom>
              <a:solidFill>
                <a:srgbClr val="66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65" name="Oval 927"/>
              <p:cNvSpPr>
                <a:spLocks noChangeArrowheads="1"/>
              </p:cNvSpPr>
              <p:nvPr/>
            </p:nvSpPr>
            <p:spPr bwMode="auto">
              <a:xfrm>
                <a:off x="316" y="211"/>
                <a:ext cx="76" cy="76"/>
              </a:xfrm>
              <a:prstGeom prst="ellipse">
                <a:avLst/>
              </a:prstGeom>
              <a:solidFill>
                <a:srgbClr val="66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66" name="Oval 928"/>
              <p:cNvSpPr>
                <a:spLocks noChangeArrowheads="1"/>
              </p:cNvSpPr>
              <p:nvPr/>
            </p:nvSpPr>
            <p:spPr bwMode="auto">
              <a:xfrm>
                <a:off x="422" y="211"/>
                <a:ext cx="76" cy="76"/>
              </a:xfrm>
              <a:prstGeom prst="ellipse">
                <a:avLst/>
              </a:pr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67" name="Oval 929"/>
              <p:cNvSpPr>
                <a:spLocks noChangeArrowheads="1"/>
              </p:cNvSpPr>
              <p:nvPr/>
            </p:nvSpPr>
            <p:spPr bwMode="auto">
              <a:xfrm>
                <a:off x="0" y="316"/>
                <a:ext cx="76" cy="76"/>
              </a:xfrm>
              <a:prstGeom prst="ellipse">
                <a:avLst/>
              </a:prstGeom>
              <a:solidFill>
                <a:srgbClr val="33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68" name="Oval 930"/>
              <p:cNvSpPr>
                <a:spLocks noChangeArrowheads="1"/>
              </p:cNvSpPr>
              <p:nvPr/>
            </p:nvSpPr>
            <p:spPr bwMode="auto">
              <a:xfrm>
                <a:off x="106" y="316"/>
                <a:ext cx="76" cy="76"/>
              </a:xfrm>
              <a:prstGeom prst="ellipse">
                <a:avLst/>
              </a:prstGeom>
              <a:solidFill>
                <a:srgbClr val="66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69" name="Oval 931"/>
              <p:cNvSpPr>
                <a:spLocks noChangeArrowheads="1"/>
              </p:cNvSpPr>
              <p:nvPr/>
            </p:nvSpPr>
            <p:spPr bwMode="auto">
              <a:xfrm>
                <a:off x="211" y="316"/>
                <a:ext cx="76" cy="76"/>
              </a:xfrm>
              <a:prstGeom prst="ellipse">
                <a:avLst/>
              </a:prstGeom>
              <a:solidFill>
                <a:srgbClr val="66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70" name="Oval 932"/>
              <p:cNvSpPr>
                <a:spLocks noChangeArrowheads="1"/>
              </p:cNvSpPr>
              <p:nvPr/>
            </p:nvSpPr>
            <p:spPr bwMode="auto">
              <a:xfrm>
                <a:off x="316" y="316"/>
                <a:ext cx="76" cy="76"/>
              </a:xfrm>
              <a:prstGeom prst="ellipse">
                <a:avLst/>
              </a:pr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71" name="Oval 933"/>
              <p:cNvSpPr>
                <a:spLocks noChangeArrowheads="1"/>
              </p:cNvSpPr>
              <p:nvPr/>
            </p:nvSpPr>
            <p:spPr bwMode="auto">
              <a:xfrm>
                <a:off x="0" y="422"/>
                <a:ext cx="76" cy="76"/>
              </a:xfrm>
              <a:prstGeom prst="ellipse">
                <a:avLst/>
              </a:prstGeom>
              <a:solidFill>
                <a:srgbClr val="66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72" name="Oval 934"/>
              <p:cNvSpPr>
                <a:spLocks noChangeArrowheads="1"/>
              </p:cNvSpPr>
              <p:nvPr/>
            </p:nvSpPr>
            <p:spPr bwMode="auto">
              <a:xfrm>
                <a:off x="106" y="422"/>
                <a:ext cx="76" cy="76"/>
              </a:xfrm>
              <a:prstGeom prst="ellipse">
                <a:avLst/>
              </a:prstGeom>
              <a:solidFill>
                <a:srgbClr val="66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73" name="Oval 935"/>
              <p:cNvSpPr>
                <a:spLocks noChangeArrowheads="1"/>
              </p:cNvSpPr>
              <p:nvPr/>
            </p:nvSpPr>
            <p:spPr bwMode="auto">
              <a:xfrm>
                <a:off x="211" y="422"/>
                <a:ext cx="76" cy="76"/>
              </a:xfrm>
              <a:prstGeom prst="ellipse">
                <a:avLst/>
              </a:pr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74" name="Oval 936"/>
              <p:cNvSpPr>
                <a:spLocks noChangeArrowheads="1"/>
              </p:cNvSpPr>
              <p:nvPr/>
            </p:nvSpPr>
            <p:spPr bwMode="auto">
              <a:xfrm>
                <a:off x="316" y="422"/>
                <a:ext cx="76" cy="76"/>
              </a:xfrm>
              <a:prstGeom prst="ellipse">
                <a:avLst/>
              </a:pr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75" name="Oval 937"/>
              <p:cNvSpPr>
                <a:spLocks noChangeArrowheads="1"/>
              </p:cNvSpPr>
              <p:nvPr/>
            </p:nvSpPr>
            <p:spPr bwMode="auto">
              <a:xfrm>
                <a:off x="422" y="422"/>
                <a:ext cx="76" cy="76"/>
              </a:xfrm>
              <a:prstGeom prst="ellipse">
                <a:avLst/>
              </a:prstGeom>
              <a:solidFill>
                <a:srgbClr val="D8D8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76" name="Oval 938"/>
              <p:cNvSpPr>
                <a:spLocks noChangeArrowheads="1"/>
              </p:cNvSpPr>
              <p:nvPr/>
            </p:nvSpPr>
            <p:spPr bwMode="auto">
              <a:xfrm>
                <a:off x="0" y="528"/>
                <a:ext cx="76" cy="76"/>
              </a:xfrm>
              <a:prstGeom prst="ellipse">
                <a:avLst/>
              </a:prstGeom>
              <a:solidFill>
                <a:srgbClr val="66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77" name="Oval 939"/>
              <p:cNvSpPr>
                <a:spLocks noChangeArrowheads="1"/>
              </p:cNvSpPr>
              <p:nvPr/>
            </p:nvSpPr>
            <p:spPr bwMode="auto">
              <a:xfrm>
                <a:off x="106" y="528"/>
                <a:ext cx="76" cy="76"/>
              </a:xfrm>
              <a:prstGeom prst="ellipse">
                <a:avLst/>
              </a:pr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78" name="Oval 940"/>
              <p:cNvSpPr>
                <a:spLocks noChangeArrowheads="1"/>
              </p:cNvSpPr>
              <p:nvPr/>
            </p:nvSpPr>
            <p:spPr bwMode="auto">
              <a:xfrm>
                <a:off x="211" y="528"/>
                <a:ext cx="76" cy="76"/>
              </a:xfrm>
              <a:prstGeom prst="ellipse">
                <a:avLst/>
              </a:pr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79" name="Oval 941"/>
              <p:cNvSpPr>
                <a:spLocks noChangeArrowheads="1"/>
              </p:cNvSpPr>
              <p:nvPr/>
            </p:nvSpPr>
            <p:spPr bwMode="auto">
              <a:xfrm>
                <a:off x="316" y="528"/>
                <a:ext cx="76" cy="76"/>
              </a:xfrm>
              <a:prstGeom prst="ellipse">
                <a:avLst/>
              </a:prstGeom>
              <a:solidFill>
                <a:srgbClr val="D8D8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80" name="Oval 942"/>
              <p:cNvSpPr>
                <a:spLocks noChangeArrowheads="1"/>
              </p:cNvSpPr>
              <p:nvPr/>
            </p:nvSpPr>
            <p:spPr bwMode="auto">
              <a:xfrm>
                <a:off x="0" y="634"/>
                <a:ext cx="76" cy="76"/>
              </a:xfrm>
              <a:prstGeom prst="ellipse">
                <a:avLst/>
              </a:pr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81" name="Oval 943"/>
              <p:cNvSpPr>
                <a:spLocks noChangeArrowheads="1"/>
              </p:cNvSpPr>
              <p:nvPr/>
            </p:nvSpPr>
            <p:spPr bwMode="auto">
              <a:xfrm>
                <a:off x="106" y="634"/>
                <a:ext cx="76" cy="76"/>
              </a:xfrm>
              <a:prstGeom prst="ellipse">
                <a:avLst/>
              </a:pr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82" name="Oval 944"/>
              <p:cNvSpPr>
                <a:spLocks noChangeArrowheads="1"/>
              </p:cNvSpPr>
              <p:nvPr/>
            </p:nvSpPr>
            <p:spPr bwMode="auto">
              <a:xfrm>
                <a:off x="211" y="634"/>
                <a:ext cx="76" cy="76"/>
              </a:xfrm>
              <a:prstGeom prst="ellipse">
                <a:avLst/>
              </a:prstGeom>
              <a:solidFill>
                <a:srgbClr val="D8D8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83" name="Oval 945"/>
              <p:cNvSpPr>
                <a:spLocks noChangeArrowheads="1"/>
              </p:cNvSpPr>
              <p:nvPr/>
            </p:nvSpPr>
            <p:spPr bwMode="auto">
              <a:xfrm>
                <a:off x="316" y="634"/>
                <a:ext cx="76" cy="76"/>
              </a:xfrm>
              <a:prstGeom prst="ellipse">
                <a:avLst/>
              </a:prstGeom>
              <a:solidFill>
                <a:srgbClr val="D8D8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84" name="Oval 946"/>
              <p:cNvSpPr>
                <a:spLocks noChangeArrowheads="1"/>
              </p:cNvSpPr>
              <p:nvPr/>
            </p:nvSpPr>
            <p:spPr bwMode="auto">
              <a:xfrm>
                <a:off x="106" y="739"/>
                <a:ext cx="76" cy="76"/>
              </a:xfrm>
              <a:prstGeom prst="ellipse">
                <a:avLst/>
              </a:prstGeom>
              <a:solidFill>
                <a:srgbClr val="D8D8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85" name="Oval 947"/>
              <p:cNvSpPr>
                <a:spLocks noChangeArrowheads="1"/>
              </p:cNvSpPr>
              <p:nvPr/>
            </p:nvSpPr>
            <p:spPr bwMode="auto">
              <a:xfrm>
                <a:off x="316" y="739"/>
                <a:ext cx="76" cy="76"/>
              </a:xfrm>
              <a:prstGeom prst="ellipse">
                <a:avLst/>
              </a:prstGeom>
              <a:solidFill>
                <a:srgbClr val="D8D8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</p:grpSp>
        <p:sp>
          <p:nvSpPr>
            <p:cNvPr id="2086" name="Text Box 949"/>
            <p:cNvSpPr txBox="1">
              <a:spLocks noChangeArrowheads="1"/>
            </p:cNvSpPr>
            <p:nvPr userDrawn="1"/>
          </p:nvSpPr>
          <p:spPr bwMode="auto">
            <a:xfrm>
              <a:off x="0" y="720"/>
              <a:ext cx="51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defRPr>
              </a:lvl1pPr>
              <a:lvl2pPr marL="742950" indent="-285750" eaLnBrk="0" hangingPunct="0">
                <a:defRPr sz="28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defRPr>
              </a:lvl2pPr>
              <a:lvl3pPr marL="1143000" indent="-228600" eaLnBrk="0" hangingPunct="0">
                <a:defRPr sz="28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defRPr>
              </a:lvl3pPr>
              <a:lvl4pPr marL="1600200" indent="-228600" eaLnBrk="0" hangingPunct="0">
                <a:defRPr sz="28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defRPr>
              </a:lvl4pPr>
              <a:lvl5pPr marL="2057400" indent="-228600" eaLnBrk="0" hangingPunct="0">
                <a:defRPr sz="28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defRPr>
              </a:lvl5pPr>
              <a:lvl6pPr marL="25146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8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defRPr>
              </a:lvl6pPr>
              <a:lvl7pPr marL="29718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8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defRPr>
              </a:lvl7pPr>
              <a:lvl8pPr marL="34290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8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defRPr>
              </a:lvl8pPr>
              <a:lvl9pPr marL="38862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8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defRPr>
              </a:lvl9pPr>
            </a:lstStyle>
            <a:p>
              <a:pPr algn="l" eaLnBrk="1" hangingPunct="1">
                <a:buFont typeface="Arial" pitchFamily="34" charset="0"/>
                <a:buNone/>
                <a:defRPr/>
              </a:pPr>
              <a:r>
                <a:rPr lang="zh-CN" altLang="en-US" sz="1000" smtClean="0">
                  <a:solidFill>
                    <a:schemeClr val="tx1"/>
                  </a:solidFill>
                  <a:latin typeface="Arial Black" pitchFamily="34" charset="0"/>
                </a:rPr>
                <a:t>BILKENT</a:t>
              </a:r>
              <a:endParaRPr lang="hu-HU" altLang="en-US" sz="1000" smtClean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sp>
        <p:nvSpPr>
          <p:cNvPr id="2087" name="Rectangle 952"/>
          <p:cNvSpPr>
            <a:spLocks noChangeArrowheads="1"/>
          </p:cNvSpPr>
          <p:nvPr/>
        </p:nvSpPr>
        <p:spPr bwMode="auto">
          <a:xfrm>
            <a:off x="4297363" y="3154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buFont typeface="Arial" pitchFamily="34" charset="0"/>
              <a:buNone/>
              <a:defRPr/>
            </a:pPr>
            <a:endParaRPr lang="zh-CN" altLang="en-US" sz="2400" u="sng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2055" name="Picture 951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24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962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292600"/>
            <a:ext cx="129698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13" descr="E:\mrlogo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038" y="285750"/>
            <a:ext cx="2533650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" name="Rectangle 905"/>
          <p:cNvSpPr>
            <a:spLocks noGrp="1" noChangeArrowheads="1"/>
          </p:cNvSpPr>
          <p:nvPr>
            <p:ph type="title"/>
          </p:nvPr>
        </p:nvSpPr>
        <p:spPr bwMode="auto">
          <a:xfrm>
            <a:off x="1154113" y="762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2059" name="Rectangle 90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295400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093" name="Rectangle 90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716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 typeface="Arial" pitchFamily="34" charset="0"/>
              <a:buNone/>
              <a:defRPr sz="140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94" name="Rectangle 90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7338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40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95" name="Rectangle 90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40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D2690E88-FB94-43CA-9627-CB5E1C25BD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5000"/>
        <a:buBlip>
          <a:blip r:embed="rId17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mailto:shliu@hit.edu.cn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Line 12"/>
          <p:cNvSpPr>
            <a:spLocks noChangeShapeType="1"/>
          </p:cNvSpPr>
          <p:nvPr/>
        </p:nvSpPr>
        <p:spPr bwMode="auto">
          <a:xfrm flipV="1">
            <a:off x="1676400" y="3505200"/>
            <a:ext cx="7467600" cy="0"/>
          </a:xfrm>
          <a:prstGeom prst="line">
            <a:avLst/>
          </a:prstGeom>
          <a:noFill/>
          <a:ln w="9525">
            <a:solidFill>
              <a:srgbClr val="F0E1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99" name="Rectangle 11"/>
          <p:cNvSpPr>
            <a:spLocks noChangeArrowheads="1"/>
          </p:cNvSpPr>
          <p:nvPr/>
        </p:nvSpPr>
        <p:spPr bwMode="auto">
          <a:xfrm>
            <a:off x="1776413" y="2286000"/>
            <a:ext cx="736758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>
              <a:buFont typeface="Arial" pitchFamily="34" charset="0"/>
              <a:buNone/>
              <a:defRPr/>
            </a:pPr>
            <a:endParaRPr lang="zh-CN" altLang="en-US" sz="2400" u="sng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71550" y="1628775"/>
            <a:ext cx="7429500" cy="1600200"/>
          </a:xfrm>
          <a:effectLst>
            <a:outerShdw dist="35921" dir="2700000" algn="ctr" rotWithShape="0">
              <a:schemeClr val="accent1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zh-CN" altLang="en-US" sz="3600" b="1" dirty="0" smtClean="0">
                <a:solidFill>
                  <a:srgbClr val="C00000"/>
                </a:solidFill>
                <a:ea typeface="宋体" pitchFamily="2" charset="-122"/>
              </a:rPr>
              <a:t>数字图像处理</a:t>
            </a:r>
            <a:r>
              <a:rPr lang="zh-CN" altLang="en-US" sz="3600" b="1" dirty="0" smtClean="0">
                <a:solidFill>
                  <a:srgbClr val="C00000"/>
                </a:solidFill>
                <a:ea typeface="宋体" pitchFamily="2" charset="-122"/>
              </a:rPr>
              <a:t>实验五</a:t>
            </a:r>
            <a:r>
              <a:rPr lang="en-US" altLang="zh-CN" sz="3600" b="1" dirty="0" smtClean="0">
                <a:solidFill>
                  <a:srgbClr val="C00000"/>
                </a:solidFill>
                <a:ea typeface="宋体" pitchFamily="2" charset="-122"/>
              </a:rPr>
              <a:t/>
            </a:r>
            <a:br>
              <a:rPr lang="en-US" altLang="zh-CN" sz="3600" b="1" dirty="0" smtClean="0">
                <a:solidFill>
                  <a:srgbClr val="C00000"/>
                </a:solidFill>
                <a:ea typeface="宋体" pitchFamily="2" charset="-122"/>
              </a:rPr>
            </a:br>
            <a:r>
              <a:rPr lang="en-US" altLang="zh-CN" sz="3600" b="1" dirty="0" smtClean="0">
                <a:solidFill>
                  <a:srgbClr val="C00000"/>
                </a:solidFill>
                <a:ea typeface="宋体" pitchFamily="2" charset="-122"/>
              </a:rPr>
              <a:t>Experiment </a:t>
            </a:r>
            <a:r>
              <a:rPr lang="en-US" altLang="zh-CN" sz="3600" b="1" dirty="0" smtClean="0">
                <a:solidFill>
                  <a:srgbClr val="C00000"/>
                </a:solidFill>
                <a:ea typeface="宋体" pitchFamily="2" charset="-122"/>
              </a:rPr>
              <a:t>5</a:t>
            </a:r>
            <a:endParaRPr lang="hu-HU" altLang="en-US" sz="3600" b="1" dirty="0" smtClean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宋体" pitchFamily="2" charset="-122"/>
            </a:endParaRPr>
          </a:p>
        </p:txBody>
      </p:sp>
      <p:sp>
        <p:nvSpPr>
          <p:cNvPr id="4101" name="TextBox 6"/>
          <p:cNvSpPr txBox="1">
            <a:spLocks noChangeArrowheads="1"/>
          </p:cNvSpPr>
          <p:nvPr/>
        </p:nvSpPr>
        <p:spPr bwMode="auto">
          <a:xfrm>
            <a:off x="2843213" y="3573463"/>
            <a:ext cx="38179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Arial" pitchFamily="34" charset="0"/>
              <a:buNone/>
              <a:defRPr/>
            </a:pPr>
            <a:r>
              <a:rPr lang="zh-CN" altLang="en-US" sz="24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刘绍辉</a:t>
            </a:r>
          </a:p>
          <a:p>
            <a:pPr algn="ctr" eaLnBrk="1" hangingPunct="1">
              <a:buFont typeface="Arial" pitchFamily="34" charset="0"/>
              <a:buNone/>
              <a:defRPr/>
            </a:pPr>
            <a:r>
              <a:rPr lang="zh-CN" altLang="en-US" sz="24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hlinkClick r:id="rId2"/>
              </a:rPr>
              <a:t>shliu@hit.edu.cn</a:t>
            </a:r>
            <a:r>
              <a:rPr lang="zh-CN" altLang="en-US" sz="24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</a:p>
        </p:txBody>
      </p:sp>
      <p:sp>
        <p:nvSpPr>
          <p:cNvPr id="4102" name="TextBox 6"/>
          <p:cNvSpPr txBox="1">
            <a:spLocks noChangeArrowheads="1"/>
          </p:cNvSpPr>
          <p:nvPr/>
        </p:nvSpPr>
        <p:spPr bwMode="auto">
          <a:xfrm>
            <a:off x="3995738" y="5635625"/>
            <a:ext cx="180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l" eaLnBrk="1" hangingPunct="1">
              <a:buFont typeface="Arial" pitchFamily="34" charset="0"/>
              <a:buNone/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201</a:t>
            </a:r>
            <a:r>
              <a:rPr lang="en-US" altLang="zh-CN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8</a:t>
            </a:r>
            <a:r>
              <a:rPr lang="zh-CN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秋</a:t>
            </a:r>
          </a:p>
        </p:txBody>
      </p:sp>
      <p:sp>
        <p:nvSpPr>
          <p:cNvPr id="4103" name="Text Box 8"/>
          <p:cNvSpPr txBox="1">
            <a:spLocks noChangeArrowheads="1"/>
          </p:cNvSpPr>
          <p:nvPr/>
        </p:nvSpPr>
        <p:spPr bwMode="auto">
          <a:xfrm>
            <a:off x="2051050" y="5132388"/>
            <a:ext cx="5473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pitchFamily="34" charset="0"/>
              <a:buNone/>
              <a:defRPr/>
            </a:pPr>
            <a:r>
              <a:rPr lang="zh-CN" altLang="en-US" sz="24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哈尔滨工业大学计算机科学与技术学院</a:t>
            </a:r>
          </a:p>
        </p:txBody>
      </p:sp>
      <p:pic>
        <p:nvPicPr>
          <p:cNvPr id="512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15888"/>
            <a:ext cx="2692400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实验五有两个任务：任选一个任务即可！</a:t>
            </a:r>
            <a:endParaRPr lang="en-US" altLang="zh-CN" dirty="0" smtClean="0"/>
          </a:p>
          <a:p>
            <a:pPr lvl="1"/>
            <a:r>
              <a:rPr lang="zh-CN" altLang="en-US" dirty="0"/>
              <a:t>任务</a:t>
            </a:r>
            <a:r>
              <a:rPr lang="zh-CN" altLang="en-US" dirty="0" smtClean="0"/>
              <a:t>一：纹理和结构分离与纹理合成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任务二：商标图像说明中的文字</a:t>
            </a:r>
            <a:r>
              <a:rPr lang="en-US" altLang="zh-CN" dirty="0" smtClean="0"/>
              <a:t>OCR</a:t>
            </a:r>
            <a:r>
              <a:rPr lang="zh-CN" altLang="en-US" dirty="0" smtClean="0"/>
              <a:t>提取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090151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实验</a:t>
            </a:r>
            <a:r>
              <a:rPr lang="zh-CN" altLang="en-US" dirty="0" smtClean="0">
                <a:ea typeface="宋体" pitchFamily="2" charset="-122"/>
              </a:rPr>
              <a:t>内容：任务一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sz="2000" dirty="0" smtClean="0">
                <a:ea typeface="宋体" pitchFamily="2" charset="-122"/>
              </a:rPr>
              <a:t>实验五</a:t>
            </a:r>
            <a:r>
              <a:rPr lang="en-US" altLang="zh-CN" sz="2000" dirty="0" smtClean="0">
                <a:ea typeface="宋体" pitchFamily="2" charset="-122"/>
              </a:rPr>
              <a:t>-</a:t>
            </a:r>
            <a:r>
              <a:rPr lang="zh-CN" altLang="en-US" sz="2000" dirty="0" smtClean="0">
                <a:ea typeface="宋体" pitchFamily="2" charset="-122"/>
              </a:rPr>
              <a:t>任务一</a:t>
            </a:r>
            <a:endParaRPr lang="zh-CN" altLang="en-US" sz="2000" dirty="0" smtClean="0">
              <a:ea typeface="宋体" pitchFamily="2" charset="-122"/>
            </a:endParaRPr>
          </a:p>
          <a:p>
            <a:pPr lvl="1"/>
            <a:r>
              <a:rPr lang="zh-CN" altLang="en-US" sz="2000" dirty="0" smtClean="0">
                <a:ea typeface="宋体" pitchFamily="2" charset="-122"/>
              </a:rPr>
              <a:t>熟悉基本的图像纹理和结构信息表达</a:t>
            </a:r>
            <a:endParaRPr lang="en-US" altLang="zh-CN" sz="2000" dirty="0" smtClean="0">
              <a:ea typeface="宋体" pitchFamily="2" charset="-122"/>
            </a:endParaRPr>
          </a:p>
          <a:p>
            <a:pPr lvl="1"/>
            <a:r>
              <a:rPr lang="zh-CN" altLang="en-US" sz="2000" dirty="0" smtClean="0">
                <a:ea typeface="宋体" pitchFamily="2" charset="-122"/>
              </a:rPr>
              <a:t>熟悉基本的图像特征</a:t>
            </a:r>
            <a:endParaRPr lang="en-US" altLang="zh-CN" sz="2000" dirty="0" smtClean="0">
              <a:ea typeface="宋体" pitchFamily="2" charset="-122"/>
            </a:endParaRPr>
          </a:p>
          <a:p>
            <a:pPr lvl="1"/>
            <a:r>
              <a:rPr lang="zh-CN" altLang="en-US" sz="2000" dirty="0" smtClean="0">
                <a:ea typeface="宋体" pitchFamily="2" charset="-122"/>
              </a:rPr>
              <a:t>纹理</a:t>
            </a:r>
            <a:r>
              <a:rPr lang="zh-CN" altLang="en-US" sz="2000" dirty="0" smtClean="0">
                <a:ea typeface="宋体" pitchFamily="2" charset="-122"/>
              </a:rPr>
              <a:t>合成与纹理结构分离</a:t>
            </a:r>
            <a:endParaRPr lang="en-US" altLang="zh-CN" sz="2000" dirty="0" smtClean="0">
              <a:ea typeface="宋体" pitchFamily="2" charset="-122"/>
            </a:endParaRPr>
          </a:p>
          <a:p>
            <a:pPr lvl="1"/>
            <a:r>
              <a:rPr lang="zh-CN" altLang="en-US" sz="2000" dirty="0" smtClean="0">
                <a:ea typeface="宋体" pitchFamily="2" charset="-122"/>
              </a:rPr>
              <a:t>具体</a:t>
            </a:r>
            <a:r>
              <a:rPr lang="zh-CN" altLang="en-US" sz="2000" dirty="0" smtClean="0">
                <a:ea typeface="宋体" pitchFamily="2" charset="-122"/>
              </a:rPr>
              <a:t>内容</a:t>
            </a:r>
          </a:p>
          <a:p>
            <a:pPr lvl="2"/>
            <a:r>
              <a:rPr lang="zh-CN" altLang="en-US" sz="1600" dirty="0" smtClean="0">
                <a:solidFill>
                  <a:srgbClr val="FF0000"/>
                </a:solidFill>
                <a:ea typeface="宋体" pitchFamily="2" charset="-122"/>
                <a:sym typeface="Arial" charset="0"/>
              </a:rPr>
              <a:t>实现一种图像的纹理和结构分离算法</a:t>
            </a:r>
            <a:endParaRPr lang="en-US" altLang="zh-CN" sz="1600" dirty="0" smtClean="0">
              <a:solidFill>
                <a:srgbClr val="FF0000"/>
              </a:solidFill>
              <a:ea typeface="宋体" pitchFamily="2" charset="-122"/>
              <a:sym typeface="Arial" charset="0"/>
            </a:endParaRPr>
          </a:p>
          <a:p>
            <a:pPr lvl="2"/>
            <a:r>
              <a:rPr lang="zh-CN" altLang="en-US" sz="1600" dirty="0" smtClean="0">
                <a:solidFill>
                  <a:srgbClr val="FF0000"/>
                </a:solidFill>
                <a:ea typeface="宋体" pitchFamily="2" charset="-122"/>
                <a:sym typeface="Arial" charset="0"/>
              </a:rPr>
              <a:t>实现一种基本的图像纹理生成算法，给定纹理块后，可以生成大片纹理结构，</a:t>
            </a:r>
            <a:endParaRPr lang="en-US" altLang="zh-CN" sz="1600" dirty="0" smtClean="0">
              <a:solidFill>
                <a:srgbClr val="FF0000"/>
              </a:solidFill>
              <a:ea typeface="宋体" pitchFamily="2" charset="-122"/>
              <a:sym typeface="Arial" charset="0"/>
            </a:endParaRPr>
          </a:p>
          <a:p>
            <a:pPr lvl="2"/>
            <a:r>
              <a:rPr lang="zh-CN" altLang="en-US" sz="1600" dirty="0" smtClean="0">
                <a:solidFill>
                  <a:srgbClr val="FF0000"/>
                </a:solidFill>
                <a:ea typeface="宋体" pitchFamily="2" charset="-122"/>
                <a:sym typeface="Arial" charset="0"/>
              </a:rPr>
              <a:t>给定一幅纹理图像，然后快速检测图像中纹理不一致的区域</a:t>
            </a:r>
            <a:endParaRPr lang="zh-CN" altLang="en-US" sz="1600" dirty="0" smtClean="0">
              <a:solidFill>
                <a:srgbClr val="FF0000"/>
              </a:solidFill>
              <a:ea typeface="宋体" pitchFamily="2" charset="-122"/>
              <a:sym typeface="Arial" charset="0"/>
            </a:endParaRPr>
          </a:p>
          <a:p>
            <a:pPr lvl="2"/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24578" name="Picture 2" descr="Texture Wa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229200"/>
            <a:ext cx="21717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Image result for texture structure separation texture gene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941168"/>
            <a:ext cx="1551062" cy="15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Image result for texture structure separation texture gener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442" y="4500411"/>
            <a:ext cx="2219325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Image result for texture structure separation texture gener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090" y="4562323"/>
            <a:ext cx="2124075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24744"/>
            <a:ext cx="504056" cy="5585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3608" y="1916832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纹理块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4" name="Picture 3" descr="C:\Documents and Settings\Administrator\桌面\Homepage's File\IRPRS\Barbara25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3727" y="648394"/>
            <a:ext cx="2340000" cy="2340000"/>
          </a:xfrm>
          <a:prstGeom prst="rect">
            <a:avLst/>
          </a:prstGeom>
          <a:noFill/>
        </p:spPr>
      </p:pic>
      <p:pic>
        <p:nvPicPr>
          <p:cNvPr id="5" name="Picture 3" descr="C:\Documents and Settings\Administrator\桌面\Homepage's File\IRPRS\House256rgb_or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3568" y="2883516"/>
            <a:ext cx="2340000" cy="2340000"/>
          </a:xfrm>
          <a:prstGeom prst="rect">
            <a:avLst/>
          </a:prstGeom>
          <a:noFill/>
        </p:spPr>
      </p:pic>
      <p:pic>
        <p:nvPicPr>
          <p:cNvPr id="25602" name="Picture 2" descr="Image result for texture structure separation texture gener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845269"/>
            <a:ext cx="31432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Image result for texture structure separation texture gener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192" y="3004409"/>
            <a:ext cx="23907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124" y="5377926"/>
            <a:ext cx="4832888" cy="1546518"/>
          </a:xfrm>
          <a:prstGeom prst="rect">
            <a:avLst/>
          </a:prstGeom>
        </p:spPr>
      </p:pic>
      <p:pic>
        <p:nvPicPr>
          <p:cNvPr id="25606" name="Picture 6" descr="Image result for texture structure separation texture generat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140968"/>
            <a:ext cx="180022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0012" y="5395184"/>
            <a:ext cx="3747434" cy="140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7472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fabric textur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169"/>
            <a:ext cx="29622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Image result for fabric texture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180" y="6593"/>
            <a:ext cx="303847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Image result for fabric texture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8" descr="Image result for fabric texture 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057" y="6594"/>
            <a:ext cx="3038475" cy="1990725"/>
          </a:xfrm>
          <a:prstGeom prst="rect">
            <a:avLst/>
          </a:prstGeom>
        </p:spPr>
      </p:pic>
      <p:pic>
        <p:nvPicPr>
          <p:cNvPr id="26634" name="Picture 10" descr="Image result for fabric texture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92866"/>
            <a:ext cx="2957493" cy="187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6" name="Picture 12" descr="Image result for fabric texture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607" y="2119019"/>
            <a:ext cx="2857500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8" name="Picture 14" descr="Image result for fabric texture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31" y="2047581"/>
            <a:ext cx="3286125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0" name="Picture 16" descr="Image result for fabric texture 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333059"/>
            <a:ext cx="32861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2" name="Picture 18" descr="Image result for fabric texture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260019"/>
            <a:ext cx="32575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4" name="Picture 20" descr="Image result for fabric texture 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011" y="4241141"/>
            <a:ext cx="2200275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1069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任务一参考文献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 dirty="0" smtClean="0"/>
              <a:t>参考文献</a:t>
            </a:r>
            <a:endParaRPr lang="en-US" altLang="zh-CN" sz="1600" dirty="0" smtClean="0"/>
          </a:p>
          <a:p>
            <a:pPr lvl="1"/>
            <a:r>
              <a:rPr lang="en-US" altLang="zh-CN" sz="1400" dirty="0" err="1"/>
              <a:t>Kaiyue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Lu 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Shaodi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You </a:t>
            </a:r>
            <a:r>
              <a:rPr lang="en-US" altLang="zh-CN" sz="1400" dirty="0"/>
              <a:t>, Nick </a:t>
            </a:r>
            <a:r>
              <a:rPr lang="en-US" altLang="zh-CN" sz="1400" dirty="0" smtClean="0"/>
              <a:t>Barnes, Deep </a:t>
            </a:r>
            <a:r>
              <a:rPr lang="en-US" altLang="zh-CN" sz="1400" dirty="0"/>
              <a:t>Texture and Structure Aware Filtering Network for Image </a:t>
            </a:r>
            <a:r>
              <a:rPr lang="en-US" altLang="zh-CN" sz="1400" dirty="0" smtClean="0"/>
              <a:t>Smoothing. ECCV2018</a:t>
            </a:r>
          </a:p>
          <a:p>
            <a:pPr lvl="1"/>
            <a:r>
              <a:rPr lang="en-US" altLang="zh-CN" sz="1400" dirty="0" err="1"/>
              <a:t>EnhanceNet</a:t>
            </a:r>
            <a:r>
              <a:rPr lang="en-US" altLang="zh-CN" sz="1400" dirty="0"/>
              <a:t>: Single Image Super-Resolution Through Automated Texture </a:t>
            </a:r>
            <a:r>
              <a:rPr lang="en-US" altLang="zh-CN" sz="1400" dirty="0"/>
              <a:t>Synthesis,2017</a:t>
            </a:r>
            <a:endParaRPr lang="en-US" altLang="zh-CN" sz="1400" dirty="0"/>
          </a:p>
          <a:p>
            <a:pPr lvl="1"/>
            <a:r>
              <a:rPr lang="en-US" altLang="zh-CN" sz="1400" dirty="0" smtClean="0"/>
              <a:t>Structure </a:t>
            </a:r>
            <a:r>
              <a:rPr lang="en-US" altLang="zh-CN" sz="1400" dirty="0"/>
              <a:t>Extraction from Texture via Relative Total </a:t>
            </a:r>
            <a:r>
              <a:rPr lang="en-US" altLang="zh-CN" sz="1400" dirty="0"/>
              <a:t>Variation. </a:t>
            </a:r>
            <a:r>
              <a:rPr lang="en-US" altLang="zh-CN" sz="1400" dirty="0"/>
              <a:t>siggraph2012</a:t>
            </a:r>
            <a:endParaRPr lang="en-US" altLang="zh-CN" sz="1400" dirty="0"/>
          </a:p>
          <a:p>
            <a:pPr lvl="1"/>
            <a:r>
              <a:rPr lang="en-US" altLang="zh-CN" sz="1400" dirty="0" smtClean="0"/>
              <a:t>Image </a:t>
            </a:r>
            <a:r>
              <a:rPr lang="en-US" altLang="zh-CN" sz="1400" dirty="0"/>
              <a:t>Decomposition into Structure and Texture Subcomponents with </a:t>
            </a:r>
            <a:r>
              <a:rPr lang="en-US" altLang="zh-CN" sz="1400" dirty="0" err="1"/>
              <a:t>Multifrequency</a:t>
            </a:r>
            <a:r>
              <a:rPr lang="en-US" altLang="zh-CN" sz="1400" dirty="0"/>
              <a:t> Modulation </a:t>
            </a:r>
            <a:r>
              <a:rPr lang="en-US" altLang="zh-CN" sz="1400" dirty="0" smtClean="0"/>
              <a:t>Constraints</a:t>
            </a:r>
            <a:r>
              <a:rPr lang="en-US" altLang="zh-CN" sz="1400" dirty="0"/>
              <a:t>,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Proc. IEEE Conf. on Computer Vision and Pattern Recognition (CVPR ’08), Anchorage, AK, 23-28 Jun. </a:t>
            </a:r>
            <a:r>
              <a:rPr lang="en-US" altLang="zh-CN" sz="1400" dirty="0" smtClean="0"/>
              <a:t>2008</a:t>
            </a:r>
          </a:p>
          <a:p>
            <a:pPr lvl="1"/>
            <a:r>
              <a:rPr lang="en-US" altLang="zh-CN" sz="1400" dirty="0" err="1"/>
              <a:t>Junho</a:t>
            </a:r>
            <a:r>
              <a:rPr lang="en-US" altLang="zh-CN" sz="1400" dirty="0"/>
              <a:t> </a:t>
            </a:r>
            <a:r>
              <a:rPr lang="en-US" altLang="zh-CN" sz="1400" dirty="0"/>
              <a:t>Jeon </a:t>
            </a:r>
            <a:r>
              <a:rPr lang="en-US" altLang="zh-CN" sz="1400" dirty="0" err="1"/>
              <a:t>Sunghyun</a:t>
            </a:r>
            <a:r>
              <a:rPr lang="en-US" altLang="zh-CN" sz="1400" dirty="0"/>
              <a:t> </a:t>
            </a:r>
            <a:r>
              <a:rPr lang="en-US" altLang="zh-CN" sz="1400" dirty="0"/>
              <a:t>Cho  </a:t>
            </a:r>
            <a:r>
              <a:rPr lang="en-US" altLang="zh-CN" sz="1400" dirty="0"/>
              <a:t>Xin </a:t>
            </a:r>
            <a:r>
              <a:rPr lang="en-US" altLang="zh-CN" sz="1400" dirty="0"/>
              <a:t>Tong </a:t>
            </a:r>
            <a:r>
              <a:rPr lang="en-US" altLang="zh-CN" sz="1400" dirty="0" err="1"/>
              <a:t>Seungyong</a:t>
            </a:r>
            <a:r>
              <a:rPr lang="en-US" altLang="zh-CN" sz="1400" dirty="0"/>
              <a:t> </a:t>
            </a:r>
            <a:r>
              <a:rPr lang="en-US" altLang="zh-CN" sz="1400" dirty="0"/>
              <a:t>Lee, Intrinsic </a:t>
            </a:r>
            <a:r>
              <a:rPr lang="en-US" altLang="zh-CN" sz="1400" dirty="0"/>
              <a:t>Image Decomposition </a:t>
            </a:r>
            <a:r>
              <a:rPr lang="en-US" altLang="zh-CN" sz="1400" dirty="0"/>
              <a:t>using Structure-Texture </a:t>
            </a:r>
            <a:r>
              <a:rPr lang="en-US" altLang="zh-CN" sz="1400" dirty="0"/>
              <a:t>Separation and </a:t>
            </a:r>
            <a:r>
              <a:rPr lang="en-US" altLang="zh-CN" sz="1400" dirty="0"/>
              <a:t>Surface </a:t>
            </a:r>
            <a:r>
              <a:rPr lang="en-US" altLang="zh-CN" sz="1400" dirty="0" err="1" smtClean="0"/>
              <a:t>Normals</a:t>
            </a:r>
            <a:endParaRPr lang="en-US" altLang="zh-CN" sz="1400" dirty="0" smtClean="0"/>
          </a:p>
          <a:p>
            <a:pPr lvl="1"/>
            <a:endParaRPr lang="en-US" altLang="zh-CN" sz="1400" dirty="0"/>
          </a:p>
          <a:p>
            <a:pPr lvl="1"/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3" y="4015132"/>
            <a:ext cx="5049763" cy="28637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075" y="3703603"/>
            <a:ext cx="3814438" cy="16015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871" y="5059994"/>
            <a:ext cx="3673878" cy="181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7066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实验</a:t>
            </a:r>
            <a:r>
              <a:rPr lang="zh-CN" altLang="en-US" dirty="0" smtClean="0">
                <a:ea typeface="宋体" pitchFamily="2" charset="-122"/>
              </a:rPr>
              <a:t>内容：任务二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sz="2000" dirty="0" smtClean="0">
                <a:ea typeface="宋体" pitchFamily="2" charset="-122"/>
              </a:rPr>
              <a:t>实验五</a:t>
            </a:r>
            <a:r>
              <a:rPr lang="en-US" altLang="zh-CN" sz="2000" dirty="0" smtClean="0">
                <a:ea typeface="宋体" pitchFamily="2" charset="-122"/>
              </a:rPr>
              <a:t>-</a:t>
            </a:r>
            <a:r>
              <a:rPr lang="zh-CN" altLang="en-US" sz="2000" dirty="0" smtClean="0">
                <a:ea typeface="宋体" pitchFamily="2" charset="-122"/>
              </a:rPr>
              <a:t>任务二</a:t>
            </a:r>
            <a:endParaRPr lang="zh-CN" altLang="en-US" sz="2000" dirty="0" smtClean="0">
              <a:ea typeface="宋体" pitchFamily="2" charset="-122"/>
            </a:endParaRPr>
          </a:p>
          <a:p>
            <a:pPr lvl="1"/>
            <a:r>
              <a:rPr lang="zh-CN" altLang="en-US" sz="2000" dirty="0" smtClean="0">
                <a:ea typeface="宋体" pitchFamily="2" charset="-122"/>
              </a:rPr>
              <a:t>熟悉文档图像的特点，理解文字定位的思想</a:t>
            </a:r>
            <a:endParaRPr lang="en-US" altLang="zh-CN" sz="2000" dirty="0" smtClean="0">
              <a:ea typeface="宋体" pitchFamily="2" charset="-122"/>
            </a:endParaRPr>
          </a:p>
          <a:p>
            <a:pPr lvl="1"/>
            <a:r>
              <a:rPr lang="zh-CN" altLang="en-US" sz="2000" dirty="0" smtClean="0">
                <a:ea typeface="宋体" pitchFamily="2" charset="-122"/>
              </a:rPr>
              <a:t>熟悉</a:t>
            </a:r>
            <a:r>
              <a:rPr lang="en-US" altLang="zh-CN" sz="2000" dirty="0" smtClean="0">
                <a:ea typeface="宋体" pitchFamily="2" charset="-122"/>
              </a:rPr>
              <a:t>OCR</a:t>
            </a:r>
            <a:r>
              <a:rPr lang="zh-CN" altLang="en-US" sz="2000" dirty="0" smtClean="0">
                <a:ea typeface="宋体" pitchFamily="2" charset="-122"/>
              </a:rPr>
              <a:t>的基本思想</a:t>
            </a:r>
            <a:endParaRPr lang="en-US" altLang="zh-CN" sz="2000" dirty="0" smtClean="0">
              <a:ea typeface="宋体" pitchFamily="2" charset="-122"/>
            </a:endParaRPr>
          </a:p>
          <a:p>
            <a:pPr lvl="1"/>
            <a:r>
              <a:rPr lang="zh-CN" altLang="en-US" sz="2000" dirty="0" smtClean="0">
                <a:ea typeface="宋体" pitchFamily="2" charset="-122"/>
              </a:rPr>
              <a:t>根据深度学习或传统方法，对文档图像进行文字定位并给出</a:t>
            </a:r>
            <a:r>
              <a:rPr lang="en-US" altLang="zh-CN" sz="2000" dirty="0" smtClean="0">
                <a:ea typeface="宋体" pitchFamily="2" charset="-122"/>
              </a:rPr>
              <a:t>OCR</a:t>
            </a:r>
            <a:r>
              <a:rPr lang="zh-CN" altLang="en-US" sz="2000" dirty="0" smtClean="0">
                <a:ea typeface="宋体" pitchFamily="2" charset="-122"/>
              </a:rPr>
              <a:t>结果</a:t>
            </a:r>
            <a:endParaRPr lang="en-US" altLang="zh-CN" sz="2000" dirty="0" smtClean="0">
              <a:ea typeface="宋体" pitchFamily="2" charset="-122"/>
            </a:endParaRPr>
          </a:p>
          <a:p>
            <a:pPr lvl="1"/>
            <a:r>
              <a:rPr lang="zh-CN" altLang="en-US" sz="2000" dirty="0" smtClean="0">
                <a:ea typeface="宋体" pitchFamily="2" charset="-122"/>
              </a:rPr>
              <a:t>具体</a:t>
            </a:r>
            <a:r>
              <a:rPr lang="zh-CN" altLang="en-US" sz="2000" dirty="0" smtClean="0">
                <a:ea typeface="宋体" pitchFamily="2" charset="-122"/>
              </a:rPr>
              <a:t>内容</a:t>
            </a:r>
          </a:p>
          <a:p>
            <a:pPr lvl="2"/>
            <a:r>
              <a:rPr lang="zh-CN" altLang="en-US" sz="1600" dirty="0" smtClean="0">
                <a:solidFill>
                  <a:srgbClr val="FF0000"/>
                </a:solidFill>
                <a:ea typeface="宋体" pitchFamily="2" charset="-122"/>
                <a:sym typeface="Arial" charset="0"/>
              </a:rPr>
              <a:t>实现一种文字区域定位算法</a:t>
            </a:r>
            <a:endParaRPr lang="en-US" altLang="zh-CN" sz="1600" dirty="0" smtClean="0">
              <a:solidFill>
                <a:srgbClr val="FF0000"/>
              </a:solidFill>
              <a:ea typeface="宋体" pitchFamily="2" charset="-122"/>
              <a:sym typeface="Arial" charset="0"/>
            </a:endParaRPr>
          </a:p>
          <a:p>
            <a:pPr lvl="2"/>
            <a:r>
              <a:rPr lang="zh-CN" altLang="en-US" sz="1600" dirty="0" smtClean="0">
                <a:solidFill>
                  <a:srgbClr val="FF0000"/>
                </a:solidFill>
                <a:ea typeface="宋体" pitchFamily="2" charset="-122"/>
                <a:sym typeface="Arial" charset="0"/>
              </a:rPr>
              <a:t>对商品的商标图像进行</a:t>
            </a:r>
            <a:r>
              <a:rPr lang="en-US" altLang="zh-CN" sz="1600" dirty="0" smtClean="0">
                <a:solidFill>
                  <a:srgbClr val="FF0000"/>
                </a:solidFill>
                <a:ea typeface="宋体" pitchFamily="2" charset="-122"/>
                <a:sym typeface="Arial" charset="0"/>
              </a:rPr>
              <a:t>OCR</a:t>
            </a:r>
            <a:r>
              <a:rPr lang="zh-CN" altLang="en-US" sz="1600" dirty="0" smtClean="0">
                <a:solidFill>
                  <a:srgbClr val="FF0000"/>
                </a:solidFill>
                <a:ea typeface="宋体" pitchFamily="2" charset="-122"/>
                <a:sym typeface="Arial" charset="0"/>
              </a:rPr>
              <a:t>处理，并给出结果</a:t>
            </a:r>
            <a:endParaRPr lang="en-US" altLang="zh-CN" sz="1600" dirty="0" smtClean="0">
              <a:solidFill>
                <a:srgbClr val="FF0000"/>
              </a:solidFill>
              <a:ea typeface="宋体" pitchFamily="2" charset="-122"/>
              <a:sym typeface="Arial" charset="0"/>
            </a:endParaRPr>
          </a:p>
          <a:p>
            <a:pPr lvl="2"/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85" y="4291161"/>
            <a:ext cx="3851920" cy="21667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666" y="4125750"/>
            <a:ext cx="1873147" cy="24975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030" y="4051443"/>
            <a:ext cx="1984609" cy="264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5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" y="16360"/>
            <a:ext cx="4981575" cy="4924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257" y="260648"/>
            <a:ext cx="4032448" cy="16795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592" y="1809107"/>
            <a:ext cx="2188579" cy="2996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" y="4509120"/>
            <a:ext cx="4932040" cy="24157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234" y="4806059"/>
            <a:ext cx="3671332" cy="20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2881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任务</a:t>
            </a:r>
            <a:r>
              <a:rPr lang="en-US" altLang="zh-CN" dirty="0" smtClean="0"/>
              <a:t>2</a:t>
            </a:r>
            <a:r>
              <a:rPr lang="zh-CN" altLang="en-US" dirty="0" smtClean="0"/>
              <a:t>参考文献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略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ICDAR</a:t>
            </a:r>
            <a:r>
              <a:rPr lang="zh-CN" altLang="en-US" dirty="0" smtClean="0"/>
              <a:t>竞赛数据集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Arxiv.org</a:t>
            </a:r>
            <a:r>
              <a:rPr lang="zh-CN" altLang="en-US" dirty="0" smtClean="0"/>
              <a:t>上搜索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65118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actus">
  <a:themeElements>
    <a:clrScheme name="Cactus 2">
      <a:dk1>
        <a:srgbClr val="000000"/>
      </a:dk1>
      <a:lt1>
        <a:srgbClr val="FFFFFF"/>
      </a:lt1>
      <a:dk2>
        <a:srgbClr val="000000"/>
      </a:dk2>
      <a:lt2>
        <a:srgbClr val="006600"/>
      </a:lt2>
      <a:accent1>
        <a:srgbClr val="F5EBC1"/>
      </a:accent1>
      <a:accent2>
        <a:srgbClr val="FFCC00"/>
      </a:accent2>
      <a:accent3>
        <a:srgbClr val="FFFFFF"/>
      </a:accent3>
      <a:accent4>
        <a:srgbClr val="000000"/>
      </a:accent4>
      <a:accent5>
        <a:srgbClr val="F9F3DD"/>
      </a:accent5>
      <a:accent6>
        <a:srgbClr val="E7B900"/>
      </a:accent6>
      <a:hlink>
        <a:srgbClr val="D4876C"/>
      </a:hlink>
      <a:folHlink>
        <a:srgbClr val="B2B2B2"/>
      </a:folHlink>
    </a:clrScheme>
    <a:fontScheme name="Cactu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宋体" pitchFamily="2" charset="-122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宋体" pitchFamily="2" charset="-122"/>
            <a:ea typeface="宋体" pitchFamily="2" charset="-122"/>
          </a:defRPr>
        </a:defPPr>
      </a:lstStyle>
    </a:lnDef>
  </a:objectDefaults>
  <a:extraClrSchemeLst>
    <a:extraClrScheme>
      <a:clrScheme name="Cactus 1">
        <a:dk1>
          <a:srgbClr val="FF9900"/>
        </a:dk1>
        <a:lt1>
          <a:srgbClr val="FFFFCC"/>
        </a:lt1>
        <a:dk2>
          <a:srgbClr val="000000"/>
        </a:dk2>
        <a:lt2>
          <a:srgbClr val="FFCC00"/>
        </a:lt2>
        <a:accent1>
          <a:srgbClr val="6B6253"/>
        </a:accent1>
        <a:accent2>
          <a:srgbClr val="72543E"/>
        </a:accent2>
        <a:accent3>
          <a:srgbClr val="AAAAAA"/>
        </a:accent3>
        <a:accent4>
          <a:srgbClr val="DADAAE"/>
        </a:accent4>
        <a:accent5>
          <a:srgbClr val="BAB7B3"/>
        </a:accent5>
        <a:accent6>
          <a:srgbClr val="674B37"/>
        </a:accent6>
        <a:hlink>
          <a:srgbClr val="DA988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ctus 2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D4876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ctus 3">
        <a:dk1>
          <a:srgbClr val="000000"/>
        </a:dk1>
        <a:lt1>
          <a:srgbClr val="FFFFFF"/>
        </a:lt1>
        <a:dk2>
          <a:srgbClr val="000000"/>
        </a:dk2>
        <a:lt2>
          <a:srgbClr val="292929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ctus 4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D8EBB3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E9F3D6"/>
        </a:accent5>
        <a:accent6>
          <a:srgbClr val="B9B900"/>
        </a:accent6>
        <a:hlink>
          <a:srgbClr val="FFBE7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ctus 5">
        <a:dk1>
          <a:srgbClr val="000000"/>
        </a:dk1>
        <a:lt1>
          <a:srgbClr val="E5D3B3"/>
        </a:lt1>
        <a:dk2>
          <a:srgbClr val="800000"/>
        </a:dk2>
        <a:lt2>
          <a:srgbClr val="009900"/>
        </a:lt2>
        <a:accent1>
          <a:srgbClr val="D5B095"/>
        </a:accent1>
        <a:accent2>
          <a:srgbClr val="E28666"/>
        </a:accent2>
        <a:accent3>
          <a:srgbClr val="F0E6D6"/>
        </a:accent3>
        <a:accent4>
          <a:srgbClr val="000000"/>
        </a:accent4>
        <a:accent5>
          <a:srgbClr val="E7D4C8"/>
        </a:accent5>
        <a:accent6>
          <a:srgbClr val="CD795C"/>
        </a:accent6>
        <a:hlink>
          <a:srgbClr val="B75735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ctus 6">
        <a:dk1>
          <a:srgbClr val="99CC00"/>
        </a:dk1>
        <a:lt1>
          <a:srgbClr val="FFFFFF"/>
        </a:lt1>
        <a:dk2>
          <a:srgbClr val="51399D"/>
        </a:dk2>
        <a:lt2>
          <a:srgbClr val="FFFFCC"/>
        </a:lt2>
        <a:accent1>
          <a:srgbClr val="877CAA"/>
        </a:accent1>
        <a:accent2>
          <a:srgbClr val="000058"/>
        </a:accent2>
        <a:accent3>
          <a:srgbClr val="B3AECC"/>
        </a:accent3>
        <a:accent4>
          <a:srgbClr val="DADADA"/>
        </a:accent4>
        <a:accent5>
          <a:srgbClr val="C3BFD2"/>
        </a:accent5>
        <a:accent6>
          <a:srgbClr val="00004F"/>
        </a:accent6>
        <a:hlink>
          <a:srgbClr val="FF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actus">
  <a:themeElements>
    <a:clrScheme name="1_Cactus 2">
      <a:dk1>
        <a:srgbClr val="000000"/>
      </a:dk1>
      <a:lt1>
        <a:srgbClr val="FFFFFF"/>
      </a:lt1>
      <a:dk2>
        <a:srgbClr val="000000"/>
      </a:dk2>
      <a:lt2>
        <a:srgbClr val="006600"/>
      </a:lt2>
      <a:accent1>
        <a:srgbClr val="F5EBC1"/>
      </a:accent1>
      <a:accent2>
        <a:srgbClr val="FFCC00"/>
      </a:accent2>
      <a:accent3>
        <a:srgbClr val="FFFFFF"/>
      </a:accent3>
      <a:accent4>
        <a:srgbClr val="000000"/>
      </a:accent4>
      <a:accent5>
        <a:srgbClr val="F9F3DD"/>
      </a:accent5>
      <a:accent6>
        <a:srgbClr val="E7B900"/>
      </a:accent6>
      <a:hlink>
        <a:srgbClr val="D4876C"/>
      </a:hlink>
      <a:folHlink>
        <a:srgbClr val="B2B2B2"/>
      </a:folHlink>
    </a:clrScheme>
    <a:fontScheme name="1_Cactu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宋体" pitchFamily="2" charset="-122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宋体" pitchFamily="2" charset="-122"/>
            <a:ea typeface="宋体" pitchFamily="2" charset="-122"/>
          </a:defRPr>
        </a:defPPr>
      </a:lstStyle>
    </a:lnDef>
  </a:objectDefaults>
  <a:extraClrSchemeLst>
    <a:extraClrScheme>
      <a:clrScheme name="1_Cactus 1">
        <a:dk1>
          <a:srgbClr val="FF9900"/>
        </a:dk1>
        <a:lt1>
          <a:srgbClr val="FFFFCC"/>
        </a:lt1>
        <a:dk2>
          <a:srgbClr val="000000"/>
        </a:dk2>
        <a:lt2>
          <a:srgbClr val="FFCC00"/>
        </a:lt2>
        <a:accent1>
          <a:srgbClr val="6B6253"/>
        </a:accent1>
        <a:accent2>
          <a:srgbClr val="72543E"/>
        </a:accent2>
        <a:accent3>
          <a:srgbClr val="AAAAAA"/>
        </a:accent3>
        <a:accent4>
          <a:srgbClr val="DADAAE"/>
        </a:accent4>
        <a:accent5>
          <a:srgbClr val="BAB7B3"/>
        </a:accent5>
        <a:accent6>
          <a:srgbClr val="674B37"/>
        </a:accent6>
        <a:hlink>
          <a:srgbClr val="DA988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actus 2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D4876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actus 3">
        <a:dk1>
          <a:srgbClr val="000000"/>
        </a:dk1>
        <a:lt1>
          <a:srgbClr val="FFFFFF"/>
        </a:lt1>
        <a:dk2>
          <a:srgbClr val="000000"/>
        </a:dk2>
        <a:lt2>
          <a:srgbClr val="292929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actus 4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D8EBB3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E9F3D6"/>
        </a:accent5>
        <a:accent6>
          <a:srgbClr val="B9B900"/>
        </a:accent6>
        <a:hlink>
          <a:srgbClr val="FFBE7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actus 5">
        <a:dk1>
          <a:srgbClr val="000000"/>
        </a:dk1>
        <a:lt1>
          <a:srgbClr val="E5D3B3"/>
        </a:lt1>
        <a:dk2>
          <a:srgbClr val="800000"/>
        </a:dk2>
        <a:lt2>
          <a:srgbClr val="009900"/>
        </a:lt2>
        <a:accent1>
          <a:srgbClr val="D5B095"/>
        </a:accent1>
        <a:accent2>
          <a:srgbClr val="E28666"/>
        </a:accent2>
        <a:accent3>
          <a:srgbClr val="F0E6D6"/>
        </a:accent3>
        <a:accent4>
          <a:srgbClr val="000000"/>
        </a:accent4>
        <a:accent5>
          <a:srgbClr val="E7D4C8"/>
        </a:accent5>
        <a:accent6>
          <a:srgbClr val="CD795C"/>
        </a:accent6>
        <a:hlink>
          <a:srgbClr val="B75735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actus 6">
        <a:dk1>
          <a:srgbClr val="99CC00"/>
        </a:dk1>
        <a:lt1>
          <a:srgbClr val="FFFFFF"/>
        </a:lt1>
        <a:dk2>
          <a:srgbClr val="51399D"/>
        </a:dk2>
        <a:lt2>
          <a:srgbClr val="FFFFCC"/>
        </a:lt2>
        <a:accent1>
          <a:srgbClr val="877CAA"/>
        </a:accent1>
        <a:accent2>
          <a:srgbClr val="000058"/>
        </a:accent2>
        <a:accent3>
          <a:srgbClr val="B3AECC"/>
        </a:accent3>
        <a:accent4>
          <a:srgbClr val="DADADA"/>
        </a:accent4>
        <a:accent5>
          <a:srgbClr val="C3BFD2"/>
        </a:accent5>
        <a:accent6>
          <a:srgbClr val="00004F"/>
        </a:accent6>
        <a:hlink>
          <a:srgbClr val="FF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1901</TotalTime>
  <Words>314</Words>
  <Application>Microsoft Office PowerPoint</Application>
  <PresentationFormat>全屏显示(4:3)</PresentationFormat>
  <Paragraphs>38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SimSun</vt:lpstr>
      <vt:lpstr>Arial</vt:lpstr>
      <vt:lpstr>Arial Black</vt:lpstr>
      <vt:lpstr>Arial Narrow</vt:lpstr>
      <vt:lpstr>Times New Roman</vt:lpstr>
      <vt:lpstr>Cactus</vt:lpstr>
      <vt:lpstr>1_Cactus</vt:lpstr>
      <vt:lpstr>数字图像处理实验五 Experiment 5</vt:lpstr>
      <vt:lpstr>实验五</vt:lpstr>
      <vt:lpstr>实验内容：任务一</vt:lpstr>
      <vt:lpstr>PowerPoint 演示文稿</vt:lpstr>
      <vt:lpstr>PowerPoint 演示文稿</vt:lpstr>
      <vt:lpstr>任务一参考文献</vt:lpstr>
      <vt:lpstr>实验内容：任务二</vt:lpstr>
      <vt:lpstr>PowerPoint 演示文稿</vt:lpstr>
      <vt:lpstr>任务2参考文献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数字图像处理实验四</dc:title>
  <cp:lastModifiedBy>admin</cp:lastModifiedBy>
  <cp:revision>47</cp:revision>
  <dcterms:modified xsi:type="dcterms:W3CDTF">2018-12-21T05:44:18Z</dcterms:modified>
</cp:coreProperties>
</file>